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28"/>
  </p:notesMasterIdLst>
  <p:sldIdLst>
    <p:sldId id="256" r:id="rId2"/>
    <p:sldId id="267" r:id="rId3"/>
    <p:sldId id="268" r:id="rId4"/>
    <p:sldId id="269" r:id="rId5"/>
    <p:sldId id="274" r:id="rId6"/>
    <p:sldId id="278" r:id="rId7"/>
    <p:sldId id="279" r:id="rId8"/>
    <p:sldId id="280" r:id="rId9"/>
    <p:sldId id="271" r:id="rId10"/>
    <p:sldId id="275" r:id="rId11"/>
    <p:sldId id="282" r:id="rId12"/>
    <p:sldId id="286" r:id="rId13"/>
    <p:sldId id="306" r:id="rId14"/>
    <p:sldId id="283" r:id="rId15"/>
    <p:sldId id="307" r:id="rId16"/>
    <p:sldId id="284" r:id="rId17"/>
    <p:sldId id="285" r:id="rId18"/>
    <p:sldId id="273" r:id="rId19"/>
    <p:sldId id="308" r:id="rId20"/>
    <p:sldId id="309" r:id="rId21"/>
    <p:sldId id="310" r:id="rId22"/>
    <p:sldId id="287" r:id="rId23"/>
    <p:sldId id="288" r:id="rId24"/>
    <p:sldId id="305" r:id="rId25"/>
    <p:sldId id="289" r:id="rId26"/>
    <p:sldId id="29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38C971-3404-8A44-85C7-C46F9DCB541C}" type="datetimeFigureOut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83B998-ACC9-5142-A66E-D6B67496E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348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813298-71C2-E04B-81E9-2B323FC6BEE7}" type="slidenum">
              <a:rPr lang="en-US" altLang="en-US">
                <a:latin typeface="Calibri" charset="0"/>
              </a:rPr>
              <a:pPr eaLnBrk="1" hangingPunct="1"/>
              <a:t>1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41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F8C2D3-AF7E-D54D-8295-E1CA47BF2E19}" type="slidenum">
              <a:rPr lang="en-US" altLang="en-US">
                <a:latin typeface="Calibri" charset="0"/>
              </a:rPr>
              <a:pPr eaLnBrk="1" hangingPunct="1"/>
              <a:t>10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3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341697-C68A-1848-80B4-49170964A0E4}" type="slidenum">
              <a:rPr lang="en-US" altLang="en-US">
                <a:latin typeface="Calibri" charset="0"/>
              </a:rPr>
              <a:pPr eaLnBrk="1" hangingPunct="1"/>
              <a:t>11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92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2C476E-012A-9E47-8AE0-E3BB0EF0EC23}" type="slidenum">
              <a:rPr lang="en-US" altLang="en-US">
                <a:latin typeface="Calibri" charset="0"/>
              </a:rPr>
              <a:pPr eaLnBrk="1" hangingPunct="1"/>
              <a:t>12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4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502CF3-4D2A-A044-BD92-5E82571E5D37}" type="slidenum">
              <a:rPr lang="en-US" altLang="en-US">
                <a:latin typeface="Calibri" charset="0"/>
              </a:rPr>
              <a:pPr eaLnBrk="1" hangingPunct="1"/>
              <a:t>13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83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5CE83-48D3-F447-BA25-6F6888A16D9A}" type="slidenum">
              <a:rPr lang="en-US" altLang="en-US">
                <a:latin typeface="Calibri" charset="0"/>
              </a:rPr>
              <a:pPr eaLnBrk="1" hangingPunct="1"/>
              <a:t>14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17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B12100-7B08-9646-8FEA-299EB31EDA1B}" type="slidenum">
              <a:rPr lang="en-US" altLang="en-US">
                <a:latin typeface="Calibri" charset="0"/>
              </a:rPr>
              <a:pPr eaLnBrk="1" hangingPunct="1"/>
              <a:t>15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34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3D6C6A-5330-4648-8489-79F6916028A2}" type="slidenum">
              <a:rPr lang="en-US" altLang="en-US">
                <a:latin typeface="Calibri" charset="0"/>
              </a:rPr>
              <a:pPr eaLnBrk="1" hangingPunct="1"/>
              <a:t>16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53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1E2A6B-C4C5-BE4C-9F2D-AD3F2AEC5CDC}" type="slidenum">
              <a:rPr lang="en-US" altLang="en-US">
                <a:latin typeface="Calibri" charset="0"/>
              </a:rPr>
              <a:pPr eaLnBrk="1" hangingPunct="1"/>
              <a:t>17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03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437A47-0C1C-E24F-9609-9573E9EE7DE9}" type="slidenum">
              <a:rPr lang="en-US" altLang="en-US">
                <a:latin typeface="Calibri" charset="0"/>
              </a:rPr>
              <a:pPr eaLnBrk="1" hangingPunct="1"/>
              <a:t>18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61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19F018F-EC29-F04E-B3F5-37247C856E43}" type="slidenum">
              <a:rPr lang="en-US" altLang="en-US" sz="1200">
                <a:latin typeface="Calibri" charset="0"/>
              </a:rPr>
              <a:pPr algn="r" eaLnBrk="1" hangingPunct="1"/>
              <a:t>19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7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F83E1-C42F-B64C-AB8C-B84C2A30876B}" type="slidenum">
              <a:rPr lang="en-US" altLang="en-US">
                <a:latin typeface="Calibri" charset="0"/>
              </a:rPr>
              <a:pPr eaLnBrk="1" hangingPunct="1"/>
              <a:t>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3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9F1D1EF-62C7-E142-891E-5D98D95ACA41}" type="slidenum">
              <a:rPr lang="en-US" altLang="en-US" sz="1200">
                <a:latin typeface="Calibri" charset="0"/>
              </a:rPr>
              <a:pPr algn="r" eaLnBrk="1" hangingPunct="1"/>
              <a:t>20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9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7E5902D-9F0B-0643-8188-112AD7966436}" type="slidenum">
              <a:rPr lang="en-US" altLang="en-US" sz="1200">
                <a:latin typeface="Calibri" charset="0"/>
              </a:rPr>
              <a:pPr algn="r" eaLnBrk="1" hangingPunct="1"/>
              <a:t>21</a:t>
            </a:fld>
            <a:endParaRPr lang="en-US" alt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168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88A8C6-1C76-3847-9F7B-B7CD2ED85A43}" type="slidenum">
              <a:rPr lang="en-US" altLang="en-US">
                <a:latin typeface="Calibri" charset="0"/>
              </a:rPr>
              <a:pPr eaLnBrk="1" hangingPunct="1"/>
              <a:t>22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72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66F874-49C7-A14D-9D73-98932EC90A7B}" type="slidenum">
              <a:rPr lang="en-US" altLang="en-US">
                <a:latin typeface="Calibri" charset="0"/>
              </a:rPr>
              <a:pPr eaLnBrk="1" hangingPunct="1"/>
              <a:t>23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42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10EC5A-1472-594A-83D4-28E2686F6DD2}" type="slidenum">
              <a:rPr lang="en-US" altLang="en-US">
                <a:latin typeface="Calibri" charset="0"/>
              </a:rPr>
              <a:pPr eaLnBrk="1" hangingPunct="1"/>
              <a:t>24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273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8A3193-67A1-7941-B7DB-42107656B239}" type="slidenum">
              <a:rPr lang="en-US" altLang="en-US">
                <a:latin typeface="Calibri" charset="0"/>
              </a:rPr>
              <a:pPr eaLnBrk="1" hangingPunct="1"/>
              <a:t>25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24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7633EB-F5B1-D042-B772-CB780300AD47}" type="slidenum">
              <a:rPr lang="en-US" altLang="en-US">
                <a:latin typeface="Calibri" charset="0"/>
              </a:rPr>
              <a:pPr eaLnBrk="1" hangingPunct="1"/>
              <a:t>26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9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EC4264-0AAA-3F4A-8AAD-C1FBF9453065}" type="slidenum">
              <a:rPr lang="en-US" altLang="en-US">
                <a:latin typeface="Calibri" charset="0"/>
              </a:rPr>
              <a:pPr eaLnBrk="1" hangingPunct="1"/>
              <a:t>3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49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847B9D-A5D1-A448-957A-A0E5490B0B34}" type="slidenum">
              <a:rPr lang="en-US" altLang="en-US">
                <a:latin typeface="Calibri" charset="0"/>
              </a:rPr>
              <a:pPr eaLnBrk="1" hangingPunct="1"/>
              <a:t>4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2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1FED00-908F-B24B-909C-0E30C0732368}" type="slidenum">
              <a:rPr lang="en-US" altLang="en-US">
                <a:latin typeface="Calibri" charset="0"/>
              </a:rPr>
              <a:pPr eaLnBrk="1" hangingPunct="1"/>
              <a:t>5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01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6ABAA6-DC9E-424B-99B2-0F0CDC62B8FC}" type="slidenum">
              <a:rPr lang="en-US" altLang="en-US">
                <a:latin typeface="Calibri" charset="0"/>
              </a:rPr>
              <a:pPr eaLnBrk="1" hangingPunct="1"/>
              <a:t>6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039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46FED4-59B0-B34B-AE34-A51F58763B01}" type="slidenum">
              <a:rPr lang="en-US" altLang="en-US">
                <a:latin typeface="Calibri" charset="0"/>
              </a:rPr>
              <a:pPr eaLnBrk="1" hangingPunct="1"/>
              <a:t>7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28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A9929B-5A1D-7048-8866-BCAAC1D1AE51}" type="slidenum">
              <a:rPr lang="en-US" altLang="en-US">
                <a:latin typeface="Calibri" charset="0"/>
              </a:rPr>
              <a:pPr eaLnBrk="1" hangingPunct="1"/>
              <a:t>8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95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1947E0-365E-5D47-AE99-DF0850FB6C34}" type="slidenum">
              <a:rPr lang="en-US" altLang="en-US">
                <a:latin typeface="Calibri" charset="0"/>
              </a:rPr>
              <a:pPr eaLnBrk="1" hangingPunct="1"/>
              <a:t>9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0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685800" y="6416675"/>
            <a:ext cx="8229600" cy="365125"/>
          </a:xfrm>
        </p:spPr>
        <p:txBody>
          <a:bodyPr/>
          <a:lstStyle>
            <a:lvl1pPr>
              <a:defRPr sz="105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</p:spTree>
    <p:extLst>
      <p:ext uri="{BB962C8B-B14F-4D97-AF65-F5344CB8AC3E}">
        <p14:creationId xmlns:p14="http://schemas.microsoft.com/office/powerpoint/2010/main" val="103447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67D7524D-5194-3D43-9343-D2938867B994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BCD1FDC6-3D58-3449-B452-C368ADCB7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20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6C2B773-13B4-6A4B-AFBB-C4D698FB904F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CB87B4FF-4E19-374B-A222-97CB6D3C3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60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  <a:lvl2pPr>
              <a:spcBef>
                <a:spcPts val="600"/>
              </a:spcBef>
              <a:spcAft>
                <a:spcPts val="1200"/>
              </a:spcAft>
              <a:defRPr/>
            </a:lvl2pPr>
            <a:lvl3pPr>
              <a:spcBef>
                <a:spcPts val="600"/>
              </a:spcBef>
              <a:spcAft>
                <a:spcPts val="1200"/>
              </a:spcAft>
              <a:defRPr/>
            </a:lvl3pPr>
            <a:lvl4pPr>
              <a:spcBef>
                <a:spcPts val="600"/>
              </a:spcBef>
              <a:spcAft>
                <a:spcPts val="1200"/>
              </a:spcAft>
              <a:defRPr/>
            </a:lvl4pPr>
            <a:lvl5pPr>
              <a:spcBef>
                <a:spcPts val="600"/>
              </a:spcBef>
              <a:spcAft>
                <a:spcPts val="1200"/>
              </a:spcAft>
              <a:defRPr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14400" y="6416675"/>
            <a:ext cx="7772400" cy="365125"/>
          </a:xfrm>
        </p:spPr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</p:spTree>
    <p:extLst>
      <p:ext uri="{BB962C8B-B14F-4D97-AF65-F5344CB8AC3E}">
        <p14:creationId xmlns:p14="http://schemas.microsoft.com/office/powerpoint/2010/main" val="36086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827CCFE-82BA-2441-9C93-8851FB2F9521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29993CB2-26EF-5847-BCCF-39F039E2C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41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AD699C1-824E-D045-83EC-1576EC70176F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B332D94C-F21E-5949-A588-0379A02F7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81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910F304-3CC6-E24F-ACB8-5A8CB84F230D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F1DC1119-0866-C643-9329-17E2839CE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6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6A347E71-BF70-9F47-B226-C721C9AAF07C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D6FECFA0-1B98-7249-A4EE-9878A725C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39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674BCB11-BEDF-014C-8CCB-835CB438B8B5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FC0D0952-D8A1-8448-872D-24E705928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28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DE2B005-4058-C548-9EA8-B93B68462989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3A2D93C7-5350-AC4A-B094-26355B8C4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47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1643" y="1288707"/>
              <a:ext cx="88935" cy="7994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3248" y="1393448"/>
              <a:ext cx="125669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256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1643" y="1288707"/>
              <a:ext cx="88935" cy="7994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3248" y="1393448"/>
              <a:ext cx="125669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256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1642" y="1288708"/>
              <a:ext cx="88934" cy="79944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3248" y="1393447"/>
              <a:ext cx="125667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2562" y="12877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C79739D9-B0A4-0B45-ABB1-15D3D3E18F85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7A32B13F-5F6B-8441-AD1D-3D1E0B316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92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848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ts val="600"/>
        </a:spcAft>
        <a:buClr>
          <a:schemeClr val="tx2"/>
        </a:buClr>
        <a:buSzPct val="95000"/>
        <a:buFont typeface="Arial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39775" indent="-285750" algn="l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0000"/>
        <a:buFont typeface="Arial" charset="0"/>
        <a:buChar char="•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95363" indent="-228600" algn="l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260475" indent="-228600" algn="l" rtl="0" eaLnBrk="0" fontAlgn="base" hangingPunct="0">
        <a:spcBef>
          <a:spcPct val="20000"/>
        </a:spcBef>
        <a:spcAft>
          <a:spcPts val="600"/>
        </a:spcAft>
        <a:buClr>
          <a:srgbClr val="FEB80A"/>
        </a:buClr>
        <a:buFont typeface="Arial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481138" indent="-209550" algn="l" rtl="0" eaLnBrk="0" fontAlgn="base" hangingPunct="0">
        <a:spcBef>
          <a:spcPct val="20000"/>
        </a:spcBef>
        <a:spcAft>
          <a:spcPts val="600"/>
        </a:spcAft>
        <a:buClr>
          <a:srgbClr val="FEB80A"/>
        </a:buClr>
        <a:buFont typeface="Arial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848600" cy="144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Saber los síntomas y procedimientos de emergencia para enfermedades relacionadas al calor</a:t>
            </a:r>
          </a:p>
        </p:txBody>
      </p:sp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1066800" y="2667000"/>
            <a:ext cx="6019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EL ESTRES DE CALOR</a:t>
            </a: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17463"/>
            <a:ext cx="8763000" cy="172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Controlar el Estrés de Calor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Adaptar el trabajo y la velocidad que trabaja al tiempo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Dar enseñanza del estrés de calor a los trabajadores y los supervisores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Manejar las actividades de trabajo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Asignarlas considerando la condición física de los empleados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Controlar el Estrés de Calor</a:t>
            </a:r>
            <a:endParaRPr lang="en-US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629400" cy="4800600"/>
          </a:xfrm>
        </p:spPr>
        <p:txBody>
          <a:bodyPr/>
          <a:lstStyle/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Utilizar equipo de protección especial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Ropa que ayuda en enfriar el cuerpo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Saber los técnicos de primeros auxilios para el estrés de calor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El Cansancio de Calor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67995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Los Síntomas: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Dolor de cabeza, el mareo o el desmayo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La debilidad y la piel húmeda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Cambios de humor como la irritabilidad o la confusión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Nausea o vomito</a:t>
            </a:r>
            <a:endParaRPr lang="es-MX" altLang="en-US" sz="7600">
              <a:latin typeface="Verdana" charset="0"/>
              <a:ea typeface="Verdana" charset="0"/>
              <a:cs typeface="Verdana" charset="0"/>
            </a:endParaRPr>
          </a:p>
          <a:p>
            <a:pPr lvl="1"/>
            <a:endParaRPr lang="en-US" altLang="en-US" sz="2400">
              <a:latin typeface="Verdana" charset="0"/>
              <a:ea typeface="Verdana" charset="0"/>
              <a:cs typeface="Verdana" charset="0"/>
            </a:endParaRPr>
          </a:p>
          <a:p>
            <a:pPr lvl="1"/>
            <a:endParaRPr lang="en-US" altLang="en-US" sz="240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400" smtClean="0"/>
              <a:t>Primeros Auxilios - Cansancio de Calor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7550"/>
          </a:xfrm>
        </p:spPr>
        <p:txBody>
          <a:bodyPr/>
          <a:lstStyle/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Mover la victima a un lugar fresco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Mantener la victima acostado(a) con las piernas derechas y elevadas a 8 a 12 pulgadas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Aplique paquetes fríos o trapos mojados y abanicar la victima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Dar agua fresca de beber si está completamente consciente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Si no se mejore después de 30 minutos, busque ayuda medica</a:t>
            </a:r>
          </a:p>
          <a:p>
            <a:pPr lvl="1"/>
            <a:endParaRPr lang="es-MX" altLang="en-US">
              <a:latin typeface="Verdana" charset="0"/>
              <a:ea typeface="Verdana" charset="0"/>
              <a:cs typeface="Verdana" charset="0"/>
            </a:endParaRPr>
          </a:p>
          <a:p>
            <a:pPr lvl="1"/>
            <a:endParaRPr lang="en-US" altLang="en-US" sz="240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3404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La Apoplejía de Calor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La enfermedad mas seria relacionada al calor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Los Síntomas: 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La confusión mental o la perdida de conciencia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Comportamiento irracional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Ataques o convulsiones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La piel seca y caliente sin sudor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4928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La Apoplejía de Calor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/>
          <a:lstStyle/>
          <a:p>
            <a:r>
              <a:rPr lang="es-MX" altLang="en-US" sz="3200" dirty="0">
                <a:latin typeface="Verdana" charset="0"/>
                <a:ea typeface="Verdana" charset="0"/>
                <a:cs typeface="Verdana" charset="0"/>
              </a:rPr>
              <a:t>Puede resultar en coma y la muerte</a:t>
            </a:r>
          </a:p>
          <a:p>
            <a:r>
              <a:rPr lang="es-MX" altLang="en-US" sz="3200" dirty="0">
                <a:latin typeface="Verdana" charset="0"/>
                <a:ea typeface="Verdana" charset="0"/>
                <a:cs typeface="Verdana" charset="0"/>
              </a:rPr>
              <a:t>Mas de 20% de las victimas de la apoplejía de calor se mueren, sin respecto de su salud</a:t>
            </a:r>
          </a:p>
          <a:p>
            <a:pPr lvl="1"/>
            <a:r>
              <a:rPr lang="es-MX" altLang="en-US" sz="2800" dirty="0">
                <a:latin typeface="Verdana" charset="0"/>
                <a:ea typeface="Verdana" charset="0"/>
                <a:cs typeface="Verdana" charset="0"/>
              </a:rPr>
              <a:t>Los niños son mas susceptibles que los adultos</a:t>
            </a:r>
          </a:p>
          <a:p>
            <a:r>
              <a:rPr lang="es-MX" altLang="en-US" sz="3200" dirty="0">
                <a:latin typeface="Verdana" charset="0"/>
                <a:ea typeface="Verdana" charset="0"/>
                <a:cs typeface="Verdana" charset="0"/>
              </a:rPr>
              <a:t>Los efectos: </a:t>
            </a:r>
          </a:p>
          <a:p>
            <a:pPr lvl="1"/>
            <a:r>
              <a:rPr lang="es-MX" altLang="en-US" sz="2800" dirty="0">
                <a:latin typeface="Verdana" charset="0"/>
                <a:ea typeface="Verdana" charset="0"/>
                <a:cs typeface="Verdana" charset="0"/>
              </a:rPr>
              <a:t>La sensibilidad al calor</a:t>
            </a:r>
          </a:p>
          <a:p>
            <a:pPr lvl="1"/>
            <a:r>
              <a:rPr lang="es-MX" altLang="en-US" sz="2800" dirty="0" smtClean="0">
                <a:latin typeface="Verdana" charset="0"/>
                <a:ea typeface="Verdana" charset="0"/>
                <a:cs typeface="Verdana" charset="0"/>
              </a:rPr>
              <a:t>Daño </a:t>
            </a:r>
            <a:r>
              <a:rPr lang="es-MX" altLang="en-US" sz="2800" dirty="0">
                <a:latin typeface="Verdana" charset="0"/>
                <a:ea typeface="Verdana" charset="0"/>
                <a:cs typeface="Verdana" charset="0"/>
              </a:rPr>
              <a:t>al cerebro y los riñones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5690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z="3400" smtClean="0"/>
              <a:t>Primeros Auxilios – Apoplejía de Calor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Mover la victima a un lugar fresco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Quitarle ropa pesada (dejar puesto la ropa interior)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Inmediatamente enfriar la victima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Poner paquetes de hielo en el cuello, las axilas y el ingle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Toallas mojadas también son efectivas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z="3400" smtClean="0"/>
              <a:t>Primeros Auxilios – Apoplejía de Calor</a:t>
            </a:r>
            <a:endParaRPr lang="en-US" sz="340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64820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Prevenir la hipotermia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Continúe a enfriar la persona hasta que la temperatura baje a 102 grados F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Mantener la cabeza y los hombros elevados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Busque atención medica inmediatamente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Todas las victimas de apoplejía de calor deben ser hospitalizadas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4928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z="3400" smtClean="0"/>
              <a:t>Primeros Auxilios – Apoplejía de Calor</a:t>
            </a:r>
            <a:endParaRPr lang="en-US" sz="340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90600" y="1492250"/>
            <a:ext cx="6781800" cy="414655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Hacer primeros auxilios para las convulsiones si ocurran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No dar aspirina ni Tylenol</a:t>
            </a:r>
          </a:p>
          <a:p>
            <a:pPr lvl="1"/>
            <a:endParaRPr lang="es-MX" altLang="en-US" sz="280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smtClean="0"/>
              <a:t>Primeros Auxilios para Convulsiones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90855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Llame a 911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Quedarse calmado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No tratar de detener la persona ni parar sus movimientos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Quitar objetos duros o filosos cerca de la persona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Aflojar cualquier cosa que tenga alrededor del cuello que puede dificultar la respiración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4166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Objetivo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7391400" cy="4572000"/>
          </a:xfrm>
        </p:spPr>
        <p:txBody>
          <a:bodyPr/>
          <a:lstStyle/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Identificar los síntomas de la apoplejía y el cansancio de calor y saber los procedimientos de emergencia para las dos condiciones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smtClean="0"/>
              <a:t>Primeros Auxilios para Convulsiones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304800" y="1492250"/>
            <a:ext cx="8534400" cy="490855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Poner algo suave, por ejemplo una chaqueta, debajo la cabeza de la persona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Acostarle a la persona de lado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No tratar de forzar la boca de la persona abierta con los dedos ni con otro objeto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s-MX" altLang="en-US" b="1">
                <a:latin typeface="Verdana" charset="0"/>
                <a:ea typeface="Verdana" charset="0"/>
                <a:cs typeface="Verdana" charset="0"/>
              </a:rPr>
              <a:t>Un persona que está teniendo convulsiones NO puede tratarse la lengua</a:t>
            </a:r>
            <a:endParaRPr lang="es-MX" altLang="en-US">
              <a:latin typeface="Verdana" charset="0"/>
              <a:ea typeface="Verdana" charset="0"/>
              <a:cs typeface="Verdana" charset="0"/>
            </a:endParaRPr>
          </a:p>
          <a:p>
            <a:pPr lvl="2">
              <a:spcBef>
                <a:spcPts val="600"/>
              </a:spcBef>
              <a:spcAft>
                <a:spcPts val="1200"/>
              </a:spcAft>
              <a:buFont typeface="Arial" charset="0"/>
              <a:buNone/>
            </a:pPr>
            <a:endParaRPr lang="es-MX" altLang="en-US">
              <a:latin typeface="Verdana" charset="0"/>
              <a:ea typeface="Verdana" charset="0"/>
              <a:cs typeface="Verdana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s-MX" altLang="en-US" sz="280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smtClean="0"/>
              <a:t>Primeros Auxilios para Convulsiones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92250"/>
            <a:ext cx="8229600" cy="490855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No intentar la respiración artificial menos en el caso que la persona no vuelve a respirar después del ataque; eso no es común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Quedarse con la persona hasta que la convulsión acaba naturalmente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Note la duración de la convulsión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s-MX" altLang="en-US" sz="280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La Prevención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14400" y="1492250"/>
            <a:ext cx="7620000" cy="506095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Cuando es posible, hacer tareas pesadas y trabajo que requiere usar guantes durante las horas tempranas de la mañana o en la tarde cuando el sol se ha bajado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Puede ser necesario dejar unas tareas para cierto tiempo del día dependiendo en la temperatura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El Calor y Equipo de Protección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10540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La mayoría de ropa de protección no permite la evaporación de sudor (pero no previene el sudor)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Trajes resistentes a los químicos pueden causar la deshidratación rápida si el sudor no sea reemplazado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Prevenir la acomodación de calor resultado del equipo de protección por usar ropa que enfríe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3404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Ropa que Enfría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10540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Si la temperatura sea arriba de 70 grados F: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Chalecos que enfrían pueden ser útiles para personas que usan trajes resistentes a los químicos</a:t>
            </a:r>
          </a:p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Si la temperatura sea arriba de 80 grados F: 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Usar ropa que enfría y tomar descansos frecuentes para beber agua o para descansar</a:t>
            </a:r>
            <a:endParaRPr lang="es-MX" altLang="en-US" sz="320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4928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El Calor y los Respiradores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391400" cy="4267200"/>
          </a:xfrm>
        </p:spPr>
        <p:txBody>
          <a:bodyPr/>
          <a:lstStyle/>
          <a:p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Respiradores que purifican el aire y respiradores que proporcionan aire fresco generalmente sienten mas frescos que otros tipos de respiradores</a:t>
            </a:r>
          </a:p>
          <a:p>
            <a:pPr lvl="1"/>
            <a:r>
              <a:rPr lang="es-MX" altLang="en-US" sz="2400">
                <a:latin typeface="Verdana" charset="0"/>
                <a:ea typeface="Verdana" charset="0"/>
                <a:cs typeface="Verdana" charset="0"/>
              </a:rPr>
              <a:t>Es mas fácil de respirar y el aire tiene un efecto que enfría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Revisión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648200"/>
          </a:xfrm>
        </p:spPr>
        <p:txBody>
          <a:bodyPr/>
          <a:lstStyle/>
          <a:p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El estrés de calor es critico y debe ser tratado seriamente</a:t>
            </a:r>
          </a:p>
          <a:p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Mientras se aumenta el estrés de calor, la temperatura del cuerpo y las palpitaciones del corazón se aumentan rápidamente</a:t>
            </a:r>
          </a:p>
          <a:p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La exposición al calor es peligroso para los niños y los adultos iguales</a:t>
            </a:r>
          </a:p>
          <a:p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Tener suficientes líquidos para beber y administra primeros auxilios como sea necesario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3404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El Fondo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572000"/>
          </a:xfrm>
        </p:spPr>
        <p:txBody>
          <a:bodyPr/>
          <a:lstStyle/>
          <a:p>
            <a:r>
              <a:rPr lang="es-MX" altLang="en-US">
                <a:solidFill>
                  <a:srgbClr val="FFFF00"/>
                </a:solidFill>
                <a:latin typeface="Verdana" charset="0"/>
                <a:ea typeface="Verdana" charset="0"/>
                <a:cs typeface="Verdana" charset="0"/>
              </a:rPr>
              <a:t>El estrés de calor </a:t>
            </a:r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es un exceso de calor del cuerpo generado internamente por el uso de los músculos o externamente por el medio ambiente</a:t>
            </a:r>
          </a:p>
          <a:p>
            <a:r>
              <a:rPr lang="es-MX" altLang="en-US">
                <a:solidFill>
                  <a:srgbClr val="FFFF00"/>
                </a:solidFill>
                <a:latin typeface="Verdana" charset="0"/>
                <a:ea typeface="Verdana" charset="0"/>
                <a:cs typeface="Verdana" charset="0"/>
              </a:rPr>
              <a:t>El Cansancio de calor </a:t>
            </a:r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y </a:t>
            </a:r>
            <a:r>
              <a:rPr lang="es-MX" altLang="en-US">
                <a:solidFill>
                  <a:srgbClr val="FFFF00"/>
                </a:solidFill>
                <a:latin typeface="Verdana" charset="0"/>
                <a:ea typeface="Verdana" charset="0"/>
                <a:cs typeface="Verdana" charset="0"/>
              </a:rPr>
              <a:t>la apoplejía de calor </a:t>
            </a:r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resultan cuando el cuerpo no puede aguantar el calor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350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Porque es Peligroso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4648200"/>
          </a:xfrm>
        </p:spPr>
        <p:txBody>
          <a:bodyPr/>
          <a:lstStyle/>
          <a:p>
            <a:r>
              <a:rPr lang="es-MX" altLang="en-US" dirty="0">
                <a:latin typeface="Verdana" charset="0"/>
                <a:ea typeface="Verdana" charset="0"/>
                <a:cs typeface="Verdana" charset="0"/>
              </a:rPr>
              <a:t>Mientras sube la temperatura, la temperatura del cuerpo y las palpitaciones del corazón se aumentan sin causar dolor</a:t>
            </a:r>
          </a:p>
          <a:p>
            <a:r>
              <a:rPr lang="es-MX" altLang="en-US" dirty="0">
                <a:latin typeface="Verdana" charset="0"/>
                <a:ea typeface="Verdana" charset="0"/>
                <a:cs typeface="Verdana" charset="0"/>
              </a:rPr>
              <a:t>Un aumento de dos grados Fahrenheit del cuerpo puede afectar la función del cerebro</a:t>
            </a:r>
          </a:p>
          <a:p>
            <a:r>
              <a:rPr lang="es-MX" altLang="en-US" dirty="0">
                <a:latin typeface="Verdana" charset="0"/>
                <a:ea typeface="Verdana" charset="0"/>
                <a:cs typeface="Verdana" charset="0"/>
              </a:rPr>
              <a:t>Un aumento de cinco grados Fahrenheit puede resultar en enfermedad grave o la muerte</a:t>
            </a:r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4928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 txBox="1">
            <a:spLocks/>
          </p:cNvSpPr>
          <p:nvPr/>
        </p:nvSpPr>
        <p:spPr bwMode="auto">
          <a:xfrm>
            <a:off x="914400" y="304800"/>
            <a:ext cx="77724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C1EEFF"/>
                </a:solidFill>
                <a:latin typeface="Verdana" charset="0"/>
              </a:rPr>
              <a:t>Peligros del Trabajo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848600" cy="4800600"/>
          </a:xfrm>
        </p:spPr>
        <p:txBody>
          <a:bodyPr/>
          <a:lstStyle/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El estrés de calor puede ser la causa de otros tipos de heridas:</a:t>
            </a:r>
          </a:p>
          <a:p>
            <a:pPr lvl="1">
              <a:spcAft>
                <a:spcPts val="600"/>
              </a:spcAft>
            </a:pPr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Los infartos cardiacos</a:t>
            </a:r>
          </a:p>
          <a:p>
            <a:pPr lvl="1">
              <a:spcAft>
                <a:spcPts val="600"/>
              </a:spcAft>
            </a:pPr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Las caídas </a:t>
            </a:r>
          </a:p>
          <a:p>
            <a:pPr lvl="1">
              <a:spcAft>
                <a:spcPts val="600"/>
              </a:spcAft>
            </a:pPr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Los accidentes con los aparatos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Hay mas reclamos de Compensación del Trabajador resultados del estrés de calor en la industria de agricultura que cualquier otro tipo de ocupación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2484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 txBox="1">
            <a:spLocks/>
          </p:cNvSpPr>
          <p:nvPr/>
        </p:nvSpPr>
        <p:spPr bwMode="auto">
          <a:xfrm>
            <a:off x="457200" y="228600"/>
            <a:ext cx="86868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MX" altLang="en-US" sz="3600">
                <a:solidFill>
                  <a:srgbClr val="C1EEFF"/>
                </a:solidFill>
                <a:latin typeface="Verdana" charset="0"/>
              </a:rPr>
              <a:t> Previniendo el Estrés de Calor Hará: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382000" cy="4953000"/>
          </a:xfrm>
        </p:spPr>
        <p:txBody>
          <a:bodyPr/>
          <a:lstStyle/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Proteger la salud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La enfermedad de calor se puede prevenir y se puede tratar antes de que sea un amenazo a la vida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Mejorar la seguridad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Cualquier estrés de calor puede incapacitar la función del trabajador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Aumentar la productividad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Las personas trabajan mas despacio e  ineficientemente cuando tienen mucho calor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4928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 txBox="1">
            <a:spLocks/>
          </p:cNvSpPr>
          <p:nvPr/>
        </p:nvSpPr>
        <p:spPr bwMode="auto">
          <a:xfrm>
            <a:off x="914400" y="228600"/>
            <a:ext cx="77724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C1EEFF"/>
                </a:solidFill>
                <a:latin typeface="Verdana" charset="0"/>
              </a:rPr>
              <a:t>Tomar la Responsabilidad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4800600"/>
          </a:xfrm>
        </p:spPr>
        <p:txBody>
          <a:bodyPr/>
          <a:lstStyle/>
          <a:p>
            <a:r>
              <a:rPr lang="es-MX" altLang="en-US" sz="3200">
                <a:latin typeface="Verdana" charset="0"/>
                <a:ea typeface="Verdana" charset="0"/>
                <a:cs typeface="Verdana" charset="0"/>
              </a:rPr>
              <a:t>Los empleadores, los supervisores y los trabajadores tienen un papel esencial en prevenir el estrés de calor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Todos deben usar buen juicio para prevenir enfermedad de calor</a:t>
            </a:r>
          </a:p>
          <a:p>
            <a:pPr lvl="1"/>
            <a:r>
              <a:rPr lang="es-MX" altLang="en-US" sz="2800">
                <a:latin typeface="Verdana" charset="0"/>
                <a:ea typeface="Verdana" charset="0"/>
                <a:cs typeface="Verdana" charset="0"/>
              </a:rPr>
              <a:t>Un buen programa para el control del estrés de calor protege a todos los trabajadores, los que pueden trabajar cómodamente hasta los que son fuera de condición física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3404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 txBox="1">
            <a:spLocks/>
          </p:cNvSpPr>
          <p:nvPr/>
        </p:nvSpPr>
        <p:spPr bwMode="auto">
          <a:xfrm>
            <a:off x="914400" y="512763"/>
            <a:ext cx="800100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MX" altLang="en-US" sz="4000">
                <a:solidFill>
                  <a:srgbClr val="C1EEFF"/>
                </a:solidFill>
                <a:latin typeface="Verdana" charset="0"/>
              </a:rPr>
              <a:t>Controlar el Estrés de Calor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696200" cy="4724400"/>
          </a:xfrm>
        </p:spPr>
        <p:txBody>
          <a:bodyPr/>
          <a:lstStyle/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Beber un vaso de agua por cada 15 a 30 minutos trabajados, dependiendo en el calor y la humedad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Es la mejor manera de reemplazar líquidos perdidos del cuerpo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Leer las instrucciones de medicinas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Pueden causar que el cuerpo reaccione al sol y al calor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340475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MX" smtClean="0"/>
              <a:t>Controlar el Estrés de Calor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"/>
          </p:nvPr>
        </p:nvSpPr>
        <p:spPr>
          <a:xfrm>
            <a:off x="762000" y="1295400"/>
            <a:ext cx="8077200" cy="4572000"/>
          </a:xfrm>
        </p:spPr>
        <p:txBody>
          <a:bodyPr/>
          <a:lstStyle/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Evitar el alcohol y las drogas 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Puede aumentar los efectos del calor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Desarrollarse una tolerancia para trabajar en el calor 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Normalmente sobre un periodo de una a dos semanas</a:t>
            </a:r>
          </a:p>
          <a:p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Descansar para enfriarse</a:t>
            </a:r>
          </a:p>
          <a:p>
            <a:pPr lvl="1"/>
            <a:r>
              <a:rPr lang="es-MX" altLang="en-US">
                <a:latin typeface="Verdana" charset="0"/>
                <a:ea typeface="Verdana" charset="0"/>
                <a:cs typeface="Verdana" charset="0"/>
              </a:rPr>
              <a:t>Un descanso de 10 a 15 minutos cada dos horas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381000" y="6477000"/>
            <a:ext cx="87630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605</TotalTime>
  <Words>1585</Words>
  <Application>Microsoft Macintosh PowerPoint</Application>
  <PresentationFormat>On-screen Show (4:3)</PresentationFormat>
  <Paragraphs>177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Verdana</vt:lpstr>
      <vt:lpstr>Calibri</vt:lpstr>
      <vt:lpstr>Corbel</vt:lpstr>
      <vt:lpstr>Metro</vt:lpstr>
      <vt:lpstr>PowerPoint Presentation</vt:lpstr>
      <vt:lpstr>Objetivo</vt:lpstr>
      <vt:lpstr>El Fondo</vt:lpstr>
      <vt:lpstr>Porque es Peligroso</vt:lpstr>
      <vt:lpstr>PowerPoint Presentation</vt:lpstr>
      <vt:lpstr>PowerPoint Presentation</vt:lpstr>
      <vt:lpstr>PowerPoint Presentation</vt:lpstr>
      <vt:lpstr>PowerPoint Presentation</vt:lpstr>
      <vt:lpstr>Controlar el Estrés de Calor</vt:lpstr>
      <vt:lpstr>Controlar el Estrés de Calor</vt:lpstr>
      <vt:lpstr>Controlar el Estrés de Calor</vt:lpstr>
      <vt:lpstr>El Cansancio de Calor</vt:lpstr>
      <vt:lpstr>Primeros Auxilios - Cansancio de Calor</vt:lpstr>
      <vt:lpstr>La Apoplejía de Calor</vt:lpstr>
      <vt:lpstr>La Apoplejía de Calor</vt:lpstr>
      <vt:lpstr>Primeros Auxilios – Apoplejía de Calor</vt:lpstr>
      <vt:lpstr>Primeros Auxilios – Apoplejía de Calor</vt:lpstr>
      <vt:lpstr>Primeros Auxilios – Apoplejía de Calor</vt:lpstr>
      <vt:lpstr>Primeros Auxilios para Convulsiones</vt:lpstr>
      <vt:lpstr>Primeros Auxilios para Convulsiones</vt:lpstr>
      <vt:lpstr>Primeros Auxilios para Convulsiones</vt:lpstr>
      <vt:lpstr>La Prevención</vt:lpstr>
      <vt:lpstr>El Calor y Equipo de Protección</vt:lpstr>
      <vt:lpstr>Ropa que Enfría</vt:lpstr>
      <vt:lpstr>El Calor y los Respiradores</vt:lpstr>
      <vt:lpstr>Revisión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weather safety</dc:title>
  <dc:creator>Jeff Johnson</dc:creator>
  <cp:lastModifiedBy>Microsoft Office User</cp:lastModifiedBy>
  <cp:revision>115</cp:revision>
  <dcterms:created xsi:type="dcterms:W3CDTF">2010-01-09T18:56:44Z</dcterms:created>
  <dcterms:modified xsi:type="dcterms:W3CDTF">2018-04-24T15:27:13Z</dcterms:modified>
</cp:coreProperties>
</file>