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68" r:id="rId4"/>
    <p:sldId id="269" r:id="rId5"/>
    <p:sldId id="274" r:id="rId6"/>
    <p:sldId id="278" r:id="rId7"/>
    <p:sldId id="279" r:id="rId8"/>
    <p:sldId id="280" r:id="rId9"/>
    <p:sldId id="271" r:id="rId10"/>
    <p:sldId id="275" r:id="rId11"/>
    <p:sldId id="282" r:id="rId12"/>
    <p:sldId id="283" r:id="rId13"/>
    <p:sldId id="284" r:id="rId14"/>
    <p:sldId id="285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1AE70C-AD3C-1C47-95A3-9490FD3D365D}" type="datetimeFigureOut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D89804A-7C32-024F-94EB-492225554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41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669A2B-DCD7-3440-91A2-B84B939AB0C2}" type="slidenum">
              <a:rPr lang="en-US" altLang="en-US">
                <a:latin typeface="Calibri" charset="0"/>
              </a:rPr>
              <a:pPr eaLnBrk="1" hangingPunct="1"/>
              <a:t>1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28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3141B5-AE83-864B-AF83-FDC9E171053B}" type="slidenum">
              <a:rPr lang="en-US" altLang="en-US">
                <a:latin typeface="Calibri" charset="0"/>
              </a:rPr>
              <a:pPr eaLnBrk="1" hangingPunct="1"/>
              <a:t>10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0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0B8087-A29D-6245-9C3B-07A704355C1D}" type="slidenum">
              <a:rPr lang="en-US" altLang="en-US">
                <a:latin typeface="Calibri" charset="0"/>
              </a:rPr>
              <a:pPr eaLnBrk="1" hangingPunct="1"/>
              <a:t>11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48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E96F14-A783-5A40-B891-59B66F0CDFE5}" type="slidenum">
              <a:rPr lang="en-US" altLang="en-US">
                <a:latin typeface="Calibri" charset="0"/>
              </a:rPr>
              <a:pPr eaLnBrk="1" hangingPunct="1"/>
              <a:t>12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78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F41BAA-DA24-3847-B5EF-895CA086F28A}" type="slidenum">
              <a:rPr lang="en-US" altLang="en-US">
                <a:latin typeface="Calibri" charset="0"/>
              </a:rPr>
              <a:pPr eaLnBrk="1" hangingPunct="1"/>
              <a:t>13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4054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4FF367-F8ED-054E-BE23-E7C5EA49F1A1}" type="slidenum">
              <a:rPr lang="en-US" altLang="en-US">
                <a:latin typeface="Calibri" charset="0"/>
              </a:rPr>
              <a:pPr eaLnBrk="1" hangingPunct="1"/>
              <a:t>14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499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ED471B-371C-6742-BC39-0A0BE936ED8F}" type="slidenum">
              <a:rPr lang="en-US" altLang="en-US">
                <a:latin typeface="Calibri" charset="0"/>
              </a:rPr>
              <a:pPr eaLnBrk="1" hangingPunct="1"/>
              <a:t>15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37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475884-9346-BA49-A88F-18B53F435A31}" type="slidenum">
              <a:rPr lang="en-US" altLang="en-US">
                <a:latin typeface="Calibri" charset="0"/>
              </a:rPr>
              <a:pPr eaLnBrk="1" hangingPunct="1"/>
              <a:t>2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46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5B20A3-4EF0-EB49-ABDF-F0714DE87429}" type="slidenum">
              <a:rPr lang="en-US" altLang="en-US">
                <a:latin typeface="Calibri" charset="0"/>
              </a:rPr>
              <a:pPr eaLnBrk="1" hangingPunct="1"/>
              <a:t>3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96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351E05-33E9-6E42-BAC3-F58AF26BCB57}" type="slidenum">
              <a:rPr lang="en-US" altLang="en-US">
                <a:latin typeface="Calibri" charset="0"/>
              </a:rPr>
              <a:pPr eaLnBrk="1" hangingPunct="1"/>
              <a:t>4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438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F836CD-8D9E-4443-8DA6-73F0D1A02AC9}" type="slidenum">
              <a:rPr lang="en-US" altLang="en-US">
                <a:latin typeface="Calibri" charset="0"/>
              </a:rPr>
              <a:pPr eaLnBrk="1" hangingPunct="1"/>
              <a:t>5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80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2BE1A3-7D27-9248-A797-2643E52AE9FD}" type="slidenum">
              <a:rPr lang="en-US" altLang="en-US">
                <a:latin typeface="Calibri" charset="0"/>
              </a:rPr>
              <a:pPr eaLnBrk="1" hangingPunct="1"/>
              <a:t>6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11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244198-184F-964B-AF9E-D2BAEBB56BC1}" type="slidenum">
              <a:rPr lang="en-US" altLang="en-US">
                <a:latin typeface="Calibri" charset="0"/>
              </a:rPr>
              <a:pPr eaLnBrk="1" hangingPunct="1"/>
              <a:t>7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08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D58269-E20F-C449-A1BF-8D818EC0E496}" type="slidenum">
              <a:rPr lang="en-US" altLang="en-US">
                <a:latin typeface="Calibri" charset="0"/>
              </a:rPr>
              <a:pPr eaLnBrk="1" hangingPunct="1"/>
              <a:t>8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92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E432B8-9D41-864A-A23C-AA5214053524}" type="slidenum">
              <a:rPr lang="en-US" altLang="en-US">
                <a:latin typeface="Calibri" charset="0"/>
              </a:rPr>
              <a:pPr eaLnBrk="1" hangingPunct="1"/>
              <a:t>9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4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685800" y="6416675"/>
            <a:ext cx="8229600" cy="365125"/>
          </a:xfrm>
        </p:spPr>
        <p:txBody>
          <a:bodyPr/>
          <a:lstStyle>
            <a:lvl1pPr>
              <a:defRPr sz="105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</p:spTree>
    <p:extLst>
      <p:ext uri="{BB962C8B-B14F-4D97-AF65-F5344CB8AC3E}">
        <p14:creationId xmlns:p14="http://schemas.microsoft.com/office/powerpoint/2010/main" val="155562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D7A483A0-CFA6-5F4E-99B3-BB9DDCCB6E1D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48F6E095-1469-BA44-95E5-D8B4ED144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98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C47BCBC3-2EF5-284E-9852-0A7D84935772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5D77F625-F3F2-8744-B13E-7F9CF084EF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2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  <a:lvl2pPr>
              <a:spcBef>
                <a:spcPts val="600"/>
              </a:spcBef>
              <a:spcAft>
                <a:spcPts val="1200"/>
              </a:spcAft>
              <a:defRPr/>
            </a:lvl2pPr>
            <a:lvl3pPr>
              <a:spcBef>
                <a:spcPts val="600"/>
              </a:spcBef>
              <a:spcAft>
                <a:spcPts val="1200"/>
              </a:spcAft>
              <a:defRPr/>
            </a:lvl3pPr>
            <a:lvl4pPr>
              <a:spcBef>
                <a:spcPts val="600"/>
              </a:spcBef>
              <a:spcAft>
                <a:spcPts val="1200"/>
              </a:spcAft>
              <a:defRPr/>
            </a:lvl4pPr>
            <a:lvl5pPr>
              <a:spcBef>
                <a:spcPts val="600"/>
              </a:spcBef>
              <a:spcAft>
                <a:spcPts val="1200"/>
              </a:spcAft>
              <a:defRPr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14400" y="6416675"/>
            <a:ext cx="7772400" cy="365125"/>
          </a:xfrm>
        </p:spPr>
        <p:txBody>
          <a:bodyPr/>
          <a:lstStyle>
            <a:lvl1pPr algn="ctr"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</p:spTree>
    <p:extLst>
      <p:ext uri="{BB962C8B-B14F-4D97-AF65-F5344CB8AC3E}">
        <p14:creationId xmlns:p14="http://schemas.microsoft.com/office/powerpoint/2010/main" val="199115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484DF54-30D6-9541-AE44-8B3439F54FD2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FDDADCCA-6C60-1246-AFD0-406578C09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71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C37976A4-86BF-CE48-A70B-838D5D181FC6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E8BAE07D-E3FC-2340-9CEC-215EAE8617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14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05CC22FA-CDD2-6C42-B967-D827BCFEF275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7C50E50B-EEDA-1E4C-B1C7-6437605EA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41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90DBAB7E-DC18-A949-AB82-7EB00643E1E5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1FFEDC0F-056D-AC4B-AA15-D5988D0E5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61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2E99FF6A-90B8-E347-95D4-0EFBE7AE8A82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4F4840D0-3648-6D45-9700-B06506285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E5B008D-9C27-4548-BBC5-75591269A9D4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6E5B462B-B8F1-3642-BC70-EE3E2182B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40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8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1643" y="1294508"/>
              <a:ext cx="88935" cy="7994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3248" y="1393448"/>
              <a:ext cx="125669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256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1643" y="1294508"/>
              <a:ext cx="88935" cy="7994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3248" y="1393448"/>
              <a:ext cx="125669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256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1642" y="1294507"/>
              <a:ext cx="88934" cy="79944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3248" y="1393447"/>
              <a:ext cx="125667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2562" y="12935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AE0B84C3-FC88-404B-AD98-CDCA0FBAF47A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rbel" charset="0"/>
              </a:defRPr>
            </a:lvl1pPr>
          </a:lstStyle>
          <a:p>
            <a:fld id="{B69012E5-E8D1-4845-BAE6-BA58340B9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89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7848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SAFETY SCHOOL     &gt;    Information provided by the Metro Atlanta Landscape &amp; Turf Association and W.S. Pharr &amp; Co.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Verdana" pitchFamily="34" charset="0"/>
          <a:ea typeface="Verdana" pitchFamily="34" charset="0"/>
          <a:cs typeface="Verdana" pitchFamily="34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ts val="600"/>
        </a:spcAft>
        <a:buClr>
          <a:schemeClr val="tx2"/>
        </a:buClr>
        <a:buSzPct val="95000"/>
        <a:buFont typeface="Arial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39775" indent="-285750" algn="l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0000"/>
        <a:buFont typeface="Arial" charset="0"/>
        <a:buChar char="•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95363" indent="-228600" algn="l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260475" indent="-228600" algn="l" rtl="0" eaLnBrk="0" fontAlgn="base" hangingPunct="0">
        <a:spcBef>
          <a:spcPct val="20000"/>
        </a:spcBef>
        <a:spcAft>
          <a:spcPts val="600"/>
        </a:spcAft>
        <a:buClr>
          <a:srgbClr val="FEB80A"/>
        </a:buClr>
        <a:buFont typeface="Arial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481138" indent="-209550" algn="l" rtl="0" eaLnBrk="0" fontAlgn="base" hangingPunct="0">
        <a:spcBef>
          <a:spcPct val="20000"/>
        </a:spcBef>
        <a:spcAft>
          <a:spcPts val="600"/>
        </a:spcAft>
        <a:buClr>
          <a:srgbClr val="FEB80A"/>
        </a:buClr>
        <a:buFont typeface="Arial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124200"/>
            <a:ext cx="62484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HEARING</a:t>
            </a:r>
            <a:br>
              <a:rPr lang="en-US" sz="4800" b="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800" b="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PROTECTION</a:t>
            </a:r>
            <a:endParaRPr lang="en-US" sz="4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914400" y="4800600"/>
            <a:ext cx="5943600" cy="1219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Protecting against the hazards of unsafe noise levels</a:t>
            </a: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7630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What is noise?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r>
              <a:rPr lang="en-US" altLang="en-US" b="1">
                <a:latin typeface="Verdana" charset="0"/>
                <a:ea typeface="Verdana" charset="0"/>
                <a:cs typeface="Verdana" charset="0"/>
              </a:rPr>
              <a:t>Noise </a:t>
            </a:r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is defined as sounds people prefer not to hear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Noise is dangerous in the workplace because it interferes with communication and concentration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Sound is measured by decibels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Noise that is 85 decibels or greater can affect your hearing if you work around it more than eight hours a day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Examples of noise levels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2057400"/>
          <a:ext cx="5181600" cy="3124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90800"/>
                <a:gridCol w="2590800"/>
              </a:tblGrid>
              <a:tr h="874776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libri" pitchFamily="34" charset="0"/>
                          <a:cs typeface="Calibri" pitchFamily="34" charset="0"/>
                        </a:rPr>
                        <a:t>Chicken coop</a:t>
                      </a:r>
                    </a:p>
                    <a:p>
                      <a:r>
                        <a:rPr lang="en-US" b="0" dirty="0" smtClean="0">
                          <a:latin typeface="Calibri" pitchFamily="34" charset="0"/>
                          <a:cs typeface="Calibri" pitchFamily="34" charset="0"/>
                        </a:rPr>
                        <a:t>Conversational</a:t>
                      </a:r>
                      <a:r>
                        <a:rPr lang="en-US" b="0" baseline="0" dirty="0" smtClean="0">
                          <a:latin typeface="Calibri" pitchFamily="34" charset="0"/>
                          <a:cs typeface="Calibri" pitchFamily="34" charset="0"/>
                        </a:rPr>
                        <a:t> voices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Calibri" pitchFamily="34" charset="0"/>
                          <a:cs typeface="Calibri" pitchFamily="34" charset="0"/>
                        </a:rPr>
                        <a:t>60-70 decibels	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74776">
                <a:tc>
                  <a:txBody>
                    <a:bodyPr/>
                    <a:lstStyle/>
                    <a:p>
                      <a:pPr>
                        <a:buNone/>
                        <a:tabLst>
                          <a:tab pos="457200" algn="l"/>
                          <a:tab pos="2286000" algn="l"/>
                          <a:tab pos="4114800" algn="l"/>
                        </a:tabLst>
                      </a:pPr>
                      <a:r>
                        <a:rPr lang="en-US" sz="1800" b="0" dirty="0" smtClean="0">
                          <a:latin typeface="Calibri" pitchFamily="34" charset="0"/>
                          <a:cs typeface="Calibri" pitchFamily="34" charset="0"/>
                        </a:rPr>
                        <a:t>Tractor idling	</a:t>
                      </a:r>
                    </a:p>
                    <a:p>
                      <a:pPr>
                        <a:buNone/>
                        <a:tabLst>
                          <a:tab pos="457200" algn="l"/>
                          <a:tab pos="2286000" algn="l"/>
                          <a:tab pos="4114800" algn="l"/>
                        </a:tabLst>
                      </a:pPr>
                      <a:r>
                        <a:rPr lang="en-US" sz="1800" b="0" dirty="0" smtClean="0">
                          <a:latin typeface="Calibri" pitchFamily="34" charset="0"/>
                          <a:cs typeface="Calibri" pitchFamily="34" charset="0"/>
                        </a:rPr>
                        <a:t>Conveyers 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Calibri" pitchFamily="34" charset="0"/>
                          <a:cs typeface="Calibri" pitchFamily="34" charset="0"/>
                        </a:rPr>
                        <a:t>80 decibels 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74776">
                <a:tc>
                  <a:txBody>
                    <a:bodyPr/>
                    <a:lstStyle/>
                    <a:p>
                      <a:pPr>
                        <a:buNone/>
                        <a:tabLst>
                          <a:tab pos="457200" algn="l"/>
                          <a:tab pos="2286000" algn="l"/>
                          <a:tab pos="4114800" algn="l"/>
                        </a:tabLst>
                      </a:pPr>
                      <a:r>
                        <a:rPr lang="en-US" sz="1800" b="0" dirty="0" smtClean="0">
                          <a:latin typeface="Calibri" pitchFamily="34" charset="0"/>
                          <a:cs typeface="Calibri" pitchFamily="34" charset="0"/>
                        </a:rPr>
                        <a:t>Diesel trucks</a:t>
                      </a:r>
                    </a:p>
                    <a:p>
                      <a:pPr>
                        <a:buNone/>
                        <a:tabLst>
                          <a:tab pos="457200" algn="l"/>
                          <a:tab pos="2286000" algn="l"/>
                          <a:tab pos="4114800" algn="l"/>
                        </a:tabLst>
                      </a:pPr>
                      <a:r>
                        <a:rPr lang="en-US" sz="1800" b="0" dirty="0" smtClean="0">
                          <a:latin typeface="Calibri" pitchFamily="34" charset="0"/>
                          <a:cs typeface="Calibri" pitchFamily="34" charset="0"/>
                        </a:rPr>
                        <a:t>Power</a:t>
                      </a:r>
                      <a:r>
                        <a:rPr lang="en-US" sz="1800" b="0" baseline="0" dirty="0" smtClean="0">
                          <a:latin typeface="Calibri" pitchFamily="34" charset="0"/>
                          <a:cs typeface="Calibri" pitchFamily="34" charset="0"/>
                        </a:rPr>
                        <a:t> l</a:t>
                      </a:r>
                      <a:r>
                        <a:rPr lang="en-US" sz="1800" b="0" dirty="0" smtClean="0">
                          <a:latin typeface="Calibri" pitchFamily="34" charset="0"/>
                          <a:cs typeface="Calibri" pitchFamily="34" charset="0"/>
                        </a:rPr>
                        <a:t>awn mowers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Calibri" pitchFamily="34" charset="0"/>
                          <a:cs typeface="Calibri" pitchFamily="34" charset="0"/>
                        </a:rPr>
                        <a:t>95 decibels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99872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libri" pitchFamily="34" charset="0"/>
                          <a:cs typeface="Calibri" pitchFamily="34" charset="0"/>
                        </a:rPr>
                        <a:t>Power tools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libri" pitchFamily="34" charset="0"/>
                          <a:cs typeface="Calibri" pitchFamily="34" charset="0"/>
                        </a:rPr>
                        <a:t>100 decibels</a:t>
                      </a:r>
                      <a:endParaRPr lang="en-US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Reducing noise levels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Protective covering or insertions in the ears reduces noise levels to the inner ear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Use hearing protection when noise exposure cannot be controlled adequately by environmental changes, such as moving farther away from the noise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Hearing protection should be worn when noise levels exceed 85 decibels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Getting the best protection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Protection depends on the seal between the skin and the hearing protector </a:t>
            </a:r>
          </a:p>
          <a:p>
            <a:pPr lvl="2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Caution: protectors can become loose and create leaks – even from just talking or chewing - resulting in no protection</a:t>
            </a:r>
          </a:p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Earplugs should be made of a soft material, such as neoprene </a:t>
            </a:r>
          </a:p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Earplugs should be properly designed, well-fitted, and clean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Noise reduction rating (NRR)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r>
              <a:rPr lang="en-US" altLang="en-US" sz="3200">
                <a:latin typeface="Verdana" charset="0"/>
                <a:ea typeface="Verdana" charset="0"/>
                <a:cs typeface="Verdana" charset="0"/>
              </a:rPr>
              <a:t>Not all materials can block the same amount of sound</a:t>
            </a:r>
          </a:p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The manufacturer indicates how much noise (decibels) the hearing protection device blocks</a:t>
            </a:r>
          </a:p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This is called the noise reduction rating (NRR)</a:t>
            </a:r>
          </a:p>
          <a:p>
            <a:pPr lvl="1"/>
            <a:r>
              <a:rPr lang="en-US" altLang="en-US" sz="2800">
                <a:latin typeface="Verdana" charset="0"/>
                <a:ea typeface="Verdana" charset="0"/>
                <a:cs typeface="Verdana" charset="0"/>
              </a:rPr>
              <a:t>For general use, look for a NRR of 25 or greater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492250"/>
            <a:ext cx="8382000" cy="4146550"/>
          </a:xfrm>
        </p:spPr>
        <p:txBody>
          <a:bodyPr/>
          <a:lstStyle/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Sound that exceeds 80 decibels can cause hearing loss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Protection depends on the seal between the skin and the ear protector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Hearing protection must be worn properly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Workers experiencing head noise or ear ringing might be exposed to too much noise and should take precautionary measures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14400" y="1784350"/>
            <a:ext cx="7391400" cy="4572000"/>
          </a:xfrm>
        </p:spPr>
        <p:txBody>
          <a:bodyPr/>
          <a:lstStyle/>
          <a:p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To know the effect of noise on hearing and to practice proper protection against unsafe noise levels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employees resist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Many employees think they just don’t need hearing protection. 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Hearing loss is gradual.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By the time some hearing is lost, it may be too late. </a:t>
            </a:r>
          </a:p>
          <a:p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They think the protection will be uncomfortable.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35037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Types of hearing protection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648200"/>
          </a:xfrm>
        </p:spPr>
        <p:txBody>
          <a:bodyPr/>
          <a:lstStyle/>
          <a:p>
            <a:r>
              <a:rPr lang="en-US" altLang="en-US" b="1">
                <a:latin typeface="Verdana" charset="0"/>
                <a:ea typeface="Verdana" charset="0"/>
                <a:cs typeface="Verdana" charset="0"/>
              </a:rPr>
              <a:t>Formable Plugs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Spongy, soft compressed or shaped prior to insertion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Expandable to provide a snug fit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 Disposable, not for reuse</a:t>
            </a:r>
          </a:p>
          <a:p>
            <a:endParaRPr lang="en-US" altLang="en-US"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72"/>
          <a:stretch>
            <a:fillRect/>
          </a:stretch>
        </p:blipFill>
        <p:spPr bwMode="auto">
          <a:xfrm>
            <a:off x="1074738" y="1752600"/>
            <a:ext cx="67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14400" y="512763"/>
            <a:ext cx="7772400" cy="935037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4000" spc="-100" dirty="0">
                <a:solidFill>
                  <a:srgbClr val="C1EE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Types of hearing protection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324600" cy="4800600"/>
          </a:xfrm>
        </p:spPr>
        <p:txBody>
          <a:bodyPr/>
          <a:lstStyle/>
          <a:p>
            <a:r>
              <a:rPr lang="en-US" altLang="en-US" b="1">
                <a:latin typeface="Verdana" charset="0"/>
                <a:ea typeface="Verdana" charset="0"/>
                <a:cs typeface="Verdana" charset="0"/>
              </a:rPr>
              <a:t>Pre-molded Plugs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Soft flexible material preformed to fit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Must be fitted (sized) for each ear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Designed for reuse, must be washed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Good choice when protection is needed on a regular basis</a:t>
            </a:r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9" b="37930"/>
          <a:stretch>
            <a:fillRect/>
          </a:stretch>
        </p:blipFill>
        <p:spPr bwMode="auto">
          <a:xfrm>
            <a:off x="1074738" y="1752600"/>
            <a:ext cx="677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14400" y="512763"/>
            <a:ext cx="7772400" cy="858837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4000" spc="-100" dirty="0">
                <a:solidFill>
                  <a:srgbClr val="C1EE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Types of hearing protection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1905000" y="1524000"/>
            <a:ext cx="6400800" cy="4953000"/>
          </a:xfrm>
        </p:spPr>
        <p:txBody>
          <a:bodyPr/>
          <a:lstStyle/>
          <a:p>
            <a:r>
              <a:rPr lang="en-US" altLang="en-US" b="1">
                <a:latin typeface="Verdana" charset="0"/>
                <a:ea typeface="Verdana" charset="0"/>
                <a:cs typeface="Verdana" charset="0"/>
              </a:rPr>
              <a:t>Earmuffs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Adjustable headband with soft cups and cushions that seal around the ear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May be worn over plugs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May be more comfortable for longer periods, but should not be worn with eyeglasses or any other obstruction that will reduce their effectiveness</a:t>
            </a:r>
          </a:p>
        </p:txBody>
      </p:sp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32" b="-3450"/>
          <a:stretch>
            <a:fillRect/>
          </a:stretch>
        </p:blipFill>
        <p:spPr bwMode="auto">
          <a:xfrm>
            <a:off x="1074738" y="1600200"/>
            <a:ext cx="677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14400" y="512763"/>
            <a:ext cx="7772400" cy="1392237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4000" spc="-100" dirty="0">
                <a:solidFill>
                  <a:srgbClr val="C1EE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noise can hurt you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876800"/>
          </a:xfrm>
        </p:spPr>
        <p:txBody>
          <a:bodyPr/>
          <a:lstStyle/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Too much exposure can result in stress, from constantly straining to listen and be heard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Can cause you to miss important safety instructions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Prolonged exposure can result in permanent hearing loss</a:t>
            </a:r>
          </a:p>
          <a:p>
            <a:pPr lvl="1"/>
            <a:r>
              <a:rPr lang="en-US" altLang="en-US">
                <a:latin typeface="Verdana" charset="0"/>
                <a:ea typeface="Verdana" charset="0"/>
                <a:cs typeface="Verdana" charset="0"/>
              </a:rPr>
              <a:t>Even if exposed for only a short time, you may temporarily lose your hearing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14400" y="512763"/>
            <a:ext cx="8001000" cy="1087437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4000" spc="-100" dirty="0">
                <a:solidFill>
                  <a:srgbClr val="C1EE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noise hurting you?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01000" cy="4953000"/>
          </a:xfrm>
        </p:spPr>
        <p:txBody>
          <a:bodyPr/>
          <a:lstStyle/>
          <a:p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You may have a problem if:</a:t>
            </a:r>
          </a:p>
          <a:p>
            <a:pPr lvl="1"/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You hear ringing or other noises</a:t>
            </a:r>
          </a:p>
          <a:p>
            <a:pPr lvl="1"/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You have a hard time hearing people when they talk to you</a:t>
            </a:r>
          </a:p>
          <a:p>
            <a:pPr lvl="1"/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You are unable to hear high pitched or soft sounds</a:t>
            </a:r>
          </a:p>
          <a:p>
            <a:r>
              <a:rPr lang="en-US" altLang="en-US" dirty="0">
                <a:latin typeface="Verdana" charset="0"/>
                <a:ea typeface="Verdana" charset="0"/>
                <a:cs typeface="Verdana" charset="0"/>
              </a:rPr>
              <a:t>If you experience any of these problems, tell your supervisor. Your hearing may need to be tested</a:t>
            </a:r>
            <a:r>
              <a:rPr lang="en-US" altLang="en-US" dirty="0" smtClean="0">
                <a:latin typeface="Verdana" charset="0"/>
                <a:ea typeface="Verdana" charset="0"/>
                <a:cs typeface="Verdana" charset="0"/>
              </a:rPr>
              <a:t>.</a:t>
            </a:r>
            <a:endParaRPr lang="en-US" alt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IMPORTANT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5715000" cy="2286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en-US" b="1">
                <a:latin typeface="Verdana" charset="0"/>
                <a:ea typeface="Verdana" charset="0"/>
                <a:cs typeface="Verdana" charset="0"/>
              </a:rPr>
              <a:t>	Becoming accustomed to loud noise is a sign of gradual hearing loss</a:t>
            </a:r>
            <a:endParaRPr lang="en-US" altLang="en-US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248400"/>
            <a:ext cx="8763000" cy="441325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provided for UAC members by the Georgia Urban Ag Council and Snellings Walters Insurance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348</TotalTime>
  <Words>833</Words>
  <Application>Microsoft Macintosh PowerPoint</Application>
  <PresentationFormat>On-screen Show (4:3)</PresentationFormat>
  <Paragraphs>104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Verdana</vt:lpstr>
      <vt:lpstr>Calibri</vt:lpstr>
      <vt:lpstr>Corbel</vt:lpstr>
      <vt:lpstr>Metro</vt:lpstr>
      <vt:lpstr>HEARING PROTECTION</vt:lpstr>
      <vt:lpstr>Objective</vt:lpstr>
      <vt:lpstr>Why employees resist</vt:lpstr>
      <vt:lpstr>Types of hearing protection</vt:lpstr>
      <vt:lpstr>PowerPoint Presentation</vt:lpstr>
      <vt:lpstr>PowerPoint Presentation</vt:lpstr>
      <vt:lpstr>PowerPoint Presentation</vt:lpstr>
      <vt:lpstr>PowerPoint Presentation</vt:lpstr>
      <vt:lpstr>IMPORTANT</vt:lpstr>
      <vt:lpstr>What is noise?</vt:lpstr>
      <vt:lpstr>Examples of noise levels</vt:lpstr>
      <vt:lpstr>Reducing noise levels</vt:lpstr>
      <vt:lpstr>Getting the best protection</vt:lpstr>
      <vt:lpstr>Noise reduction rating (NRR)</vt:lpstr>
      <vt:lpstr>Review 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weather safety</dc:title>
  <dc:creator>Jeff Johnson</dc:creator>
  <cp:lastModifiedBy>Microsoft Office User</cp:lastModifiedBy>
  <cp:revision>66</cp:revision>
  <dcterms:created xsi:type="dcterms:W3CDTF">2010-01-09T18:56:44Z</dcterms:created>
  <dcterms:modified xsi:type="dcterms:W3CDTF">2018-04-24T18:15:35Z</dcterms:modified>
</cp:coreProperties>
</file>